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media/image26.png" ContentType="image/png"/>
  <Override PartName="/ppt/media/hdphoto2.wdp" ContentType="image/vnd.ms-photo"/>
  <Override PartName="/ppt/media/image1.png" ContentType="image/png"/>
  <Override PartName="/ppt/media/image25.png" ContentType="image/png"/>
  <Override PartName="/ppt/media/hdphoto1.wdp" ContentType="image/vnd.ms-photo"/>
  <Override PartName="/ppt/media/image27.png" ContentType="image/png"/>
  <Override PartName="/ppt/media/hdphoto3.wdp" ContentType="image/vnd.ms-photo"/>
  <Override PartName="/ppt/media/image2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51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53.jpeg" ContentType="image/jpeg"/>
  <Override PartName="/ppt/media/image28.png" ContentType="image/png"/>
  <Override PartName="/ppt/media/hdphoto4.wdp" ContentType="image/vnd.ms-photo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9.png" ContentType="image/png"/>
  <Override PartName="/ppt/media/hdphoto5.wdp" ContentType="image/vnd.ms-photo"/>
  <Override PartName="/ppt/media/image20.png" ContentType="image/png"/>
  <Override PartName="/ppt/media/image21.png" ContentType="image/png"/>
  <Override PartName="/ppt/media/image22.png" ContentType="image/png"/>
  <Override PartName="/ppt/media/image47.jpeg" ContentType="image/jpeg"/>
  <Override PartName="/ppt/media/image23.png" ContentType="image/png"/>
  <Override PartName="/ppt/media/image24.png" ContentType="image/png"/>
  <Override PartName="/ppt/media/image41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48.jpeg" ContentType="image/jpeg"/>
  <Override PartName="/ppt/media/image33.png" ContentType="image/png"/>
  <Override PartName="/ppt/media/image34.png" ContentType="image/png"/>
  <Override PartName="/ppt/media/image36.png" ContentType="image/png"/>
  <Override PartName="/ppt/media/image37.jpeg" ContentType="image/jpeg"/>
  <Override PartName="/ppt/media/image38.jpeg" ContentType="image/jpeg"/>
  <Override PartName="/ppt/media/image39.jpeg" ContentType="image/jpeg"/>
  <Override PartName="/ppt/media/image42.jpeg" ContentType="image/jpeg"/>
  <Override PartName="/ppt/media/image40.png" ContentType="image/png"/>
  <Override PartName="/ppt/media/image43.png" ContentType="image/png"/>
  <Override PartName="/ppt/media/image44.jpeg" ContentType="image/jpeg"/>
  <Override PartName="/ppt/media/image46.png" ContentType="image/png"/>
  <Override PartName="/ppt/media/image49.png" ContentType="image/png"/>
  <Override PartName="/ppt/media/image50.jpeg" ContentType="image/jpeg"/>
  <Override PartName="/ppt/media/image52.png" ContentType="image/png"/>
  <Override PartName="/ppt/media/image5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zh-TW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zh-TW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zh-TW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zh-TW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zh-TW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zh-TW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zh-TW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zh-TW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zh-TW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microsoft.com/office/2007/relationships/hdphoto" Target="../media/hdphoto3.wdp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microsoft.com/office/2007/relationships/hdphoto" Target="../media/hdphoto4.wdp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microsoft.com/office/2007/relationships/hdphoto" Target="../media/hdphoto5.wdp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圖片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0" t="15009" r="0" b="998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 rot="5400000">
            <a:off x="-721080" y="721800"/>
            <a:ext cx="7407360" cy="5962680"/>
          </a:xfrm>
          <a:prstGeom prst="flowChartManualInpu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-757440" y="3004200"/>
            <a:ext cx="5037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Adobe Gothic Std B"/>
                <a:ea typeface="Adobe Gothic Std B"/>
              </a:rPr>
              <a:t>王凱薇 賴儀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1" name="圖片 3" descr=""/>
          <p:cNvPicPr/>
          <p:nvPr/>
        </p:nvPicPr>
        <p:blipFill>
          <a:blip r:embed="rId3"/>
          <a:srcRect l="0" t="5907" r="0" b="73224"/>
          <a:stretch/>
        </p:blipFill>
        <p:spPr>
          <a:xfrm>
            <a:off x="480600" y="1172880"/>
            <a:ext cx="4848840" cy="1431000"/>
          </a:xfrm>
          <a:prstGeom prst="rect">
            <a:avLst/>
          </a:prstGeom>
          <a:ln>
            <a:noFill/>
          </a:ln>
        </p:spPr>
      </p:pic>
      <p:sp>
        <p:nvSpPr>
          <p:cNvPr id="82" name="TextShape 5"/>
          <p:cNvSpPr txBox="1"/>
          <p:nvPr/>
        </p:nvSpPr>
        <p:spPr>
          <a:xfrm>
            <a:off x="1008000" y="3528000"/>
            <a:ext cx="2527560" cy="39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800" spc="-1" strike="noStrike">
                <a:solidFill>
                  <a:srgbClr val="333333"/>
                </a:solidFill>
                <a:latin typeface="Arial"/>
              </a:rPr>
              <a:t>郭家成   陳珀欽  李秉翰</a:t>
            </a:r>
            <a:endParaRPr b="0" lang="en-US" sz="18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715680" y="961560"/>
            <a:ext cx="10833840" cy="543132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5" name="圖片 7" descr=""/>
          <p:cNvPicPr/>
          <p:nvPr/>
        </p:nvPicPr>
        <p:blipFill>
          <a:blip r:embed="rId2"/>
          <a:srcRect l="24426" t="14759" r="12746" b="17932"/>
          <a:stretch/>
        </p:blipFill>
        <p:spPr>
          <a:xfrm>
            <a:off x="715680" y="2696040"/>
            <a:ext cx="5301360" cy="3047400"/>
          </a:xfrm>
          <a:prstGeom prst="rect">
            <a:avLst/>
          </a:prstGeom>
          <a:ln>
            <a:noFill/>
          </a:ln>
        </p:spPr>
      </p:pic>
      <p:pic>
        <p:nvPicPr>
          <p:cNvPr id="226" name="圖片 12" descr=""/>
          <p:cNvPicPr/>
          <p:nvPr/>
        </p:nvPicPr>
        <p:blipFill>
          <a:blip r:embed="rId3"/>
          <a:srcRect l="21393" t="34524" r="14196" b="19212"/>
          <a:stretch/>
        </p:blipFill>
        <p:spPr>
          <a:xfrm>
            <a:off x="650160" y="740880"/>
            <a:ext cx="5493600" cy="3047400"/>
          </a:xfrm>
          <a:prstGeom prst="rect">
            <a:avLst/>
          </a:prstGeom>
          <a:ln>
            <a:noFill/>
          </a:ln>
        </p:spPr>
      </p:pic>
      <p:sp>
        <p:nvSpPr>
          <p:cNvPr id="227" name="CustomShape 6"/>
          <p:cNvSpPr/>
          <p:nvPr/>
        </p:nvSpPr>
        <p:spPr>
          <a:xfrm>
            <a:off x="7167960" y="291168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7"/>
          <p:cNvSpPr/>
          <p:nvPr/>
        </p:nvSpPr>
        <p:spPr>
          <a:xfrm>
            <a:off x="7471800" y="3063240"/>
            <a:ext cx="1322640" cy="36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8"/>
          <p:cNvSpPr/>
          <p:nvPr/>
        </p:nvSpPr>
        <p:spPr>
          <a:xfrm>
            <a:off x="8967600" y="2845800"/>
            <a:ext cx="2200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葉子部分可藏零食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7167960" y="381420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0"/>
          <p:cNvSpPr/>
          <p:nvPr/>
        </p:nvSpPr>
        <p:spPr>
          <a:xfrm>
            <a:off x="7471800" y="3965760"/>
            <a:ext cx="1322640" cy="36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1"/>
          <p:cNvSpPr/>
          <p:nvPr/>
        </p:nvSpPr>
        <p:spPr>
          <a:xfrm>
            <a:off x="8967600" y="3748320"/>
            <a:ext cx="22003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內部裝有震動裝置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底板感測壓力會震動回饋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可更換內部震動裝置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0" dur="indefinite" restart="never" nodeType="tmRoot">
          <p:childTnLst>
            <p:seq>
              <p:cTn id="1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715680" y="961560"/>
            <a:ext cx="10833840" cy="543132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5130720" y="253152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7"/>
          <p:cNvSpPr/>
          <p:nvPr/>
        </p:nvSpPr>
        <p:spPr>
          <a:xfrm>
            <a:off x="5434200" y="2683440"/>
            <a:ext cx="1323000" cy="36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6930360" y="2505600"/>
            <a:ext cx="24382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底板感測壓力發出主人聲音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5130720" y="475992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0"/>
          <p:cNvSpPr/>
          <p:nvPr/>
        </p:nvSpPr>
        <p:spPr>
          <a:xfrm>
            <a:off x="5434200" y="4911480"/>
            <a:ext cx="1323000" cy="36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1"/>
          <p:cNvSpPr/>
          <p:nvPr/>
        </p:nvSpPr>
        <p:spPr>
          <a:xfrm>
            <a:off x="6930360" y="4694040"/>
            <a:ext cx="2200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蟲子供狗咬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5" name="圖片 7" descr=""/>
          <p:cNvPicPr/>
          <p:nvPr/>
        </p:nvPicPr>
        <p:blipFill>
          <a:blip r:embed="rId2"/>
          <a:stretch/>
        </p:blipFill>
        <p:spPr>
          <a:xfrm>
            <a:off x="-1435320" y="183960"/>
            <a:ext cx="8278560" cy="4443120"/>
          </a:xfrm>
          <a:prstGeom prst="rect">
            <a:avLst/>
          </a:prstGeom>
          <a:ln>
            <a:noFill/>
          </a:ln>
        </p:spPr>
      </p:pic>
      <p:sp>
        <p:nvSpPr>
          <p:cNvPr id="246" name="CustomShape 12"/>
          <p:cNvSpPr/>
          <p:nvPr/>
        </p:nvSpPr>
        <p:spPr>
          <a:xfrm>
            <a:off x="5130720" y="315072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3"/>
          <p:cNvSpPr/>
          <p:nvPr/>
        </p:nvSpPr>
        <p:spPr>
          <a:xfrm>
            <a:off x="5434200" y="3302640"/>
            <a:ext cx="1323000" cy="36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4"/>
          <p:cNvSpPr/>
          <p:nvPr/>
        </p:nvSpPr>
        <p:spPr>
          <a:xfrm>
            <a:off x="6930360" y="3084840"/>
            <a:ext cx="2200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樹幹中可藏零食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9" name="圖片 11" descr=""/>
          <p:cNvPicPr/>
          <p:nvPr/>
        </p:nvPicPr>
        <p:blipFill>
          <a:blip r:embed="rId3"/>
          <a:srcRect l="0" t="0" r="18833" b="0"/>
          <a:stretch/>
        </p:blipFill>
        <p:spPr>
          <a:xfrm>
            <a:off x="-603000" y="2949840"/>
            <a:ext cx="5560200" cy="367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" dur="indefinite" restart="never" nodeType="tmRoot">
          <p:childTnLst>
            <p:seq>
              <p:cTn id="1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0" y="-258480"/>
            <a:ext cx="12512880" cy="726588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8151120" y="2862720"/>
            <a:ext cx="24382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頂層裝置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8166960" y="3969000"/>
            <a:ext cx="2200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底板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8151120" y="3680280"/>
            <a:ext cx="2200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放置</a:t>
            </a: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ARDUINO</a:t>
            </a:r>
            <a:r>
              <a:rPr b="0" lang="en-US" sz="1400" spc="-1" strike="noStrike">
                <a:solidFill>
                  <a:srgbClr val="ffffff"/>
                </a:solidFill>
                <a:latin typeface="Adobe 黑体 Std R"/>
                <a:ea typeface="Adobe 黑体 Std R"/>
              </a:rPr>
              <a:t>模組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59" name="Group 9"/>
          <p:cNvGrpSpPr/>
          <p:nvPr/>
        </p:nvGrpSpPr>
        <p:grpSpPr>
          <a:xfrm>
            <a:off x="6508800" y="3727440"/>
            <a:ext cx="1626480" cy="303120"/>
            <a:chOff x="6508800" y="3727440"/>
            <a:chExt cx="1626480" cy="303120"/>
          </a:xfrm>
        </p:grpSpPr>
        <p:sp>
          <p:nvSpPr>
            <p:cNvPr id="260" name="CustomShape 10"/>
            <p:cNvSpPr/>
            <p:nvPr/>
          </p:nvSpPr>
          <p:spPr>
            <a:xfrm>
              <a:off x="6508800" y="3727440"/>
              <a:ext cx="303120" cy="30312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Line 11"/>
            <p:cNvSpPr/>
            <p:nvPr/>
          </p:nvSpPr>
          <p:spPr>
            <a:xfrm>
              <a:off x="6812280" y="3879000"/>
              <a:ext cx="1323000" cy="360"/>
            </a:xfrm>
            <a:prstGeom prst="line">
              <a:avLst/>
            </a:prstGeom>
            <a:ln w="2844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2" name="Group 12"/>
          <p:cNvGrpSpPr/>
          <p:nvPr/>
        </p:nvGrpSpPr>
        <p:grpSpPr>
          <a:xfrm>
            <a:off x="6508800" y="2896200"/>
            <a:ext cx="1626480" cy="303120"/>
            <a:chOff x="6508800" y="2896200"/>
            <a:chExt cx="1626480" cy="303120"/>
          </a:xfrm>
        </p:grpSpPr>
        <p:sp>
          <p:nvSpPr>
            <p:cNvPr id="263" name="CustomShape 13"/>
            <p:cNvSpPr/>
            <p:nvPr/>
          </p:nvSpPr>
          <p:spPr>
            <a:xfrm>
              <a:off x="6508800" y="2896200"/>
              <a:ext cx="303120" cy="30312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Line 14"/>
            <p:cNvSpPr/>
            <p:nvPr/>
          </p:nvSpPr>
          <p:spPr>
            <a:xfrm>
              <a:off x="6812280" y="3048120"/>
              <a:ext cx="1323000" cy="360"/>
            </a:xfrm>
            <a:prstGeom prst="line">
              <a:avLst/>
            </a:prstGeom>
            <a:ln w="2844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5" name="CustomShape 15"/>
          <p:cNvSpPr/>
          <p:nvPr/>
        </p:nvSpPr>
        <p:spPr>
          <a:xfrm>
            <a:off x="3450600" y="3400560"/>
            <a:ext cx="2194560" cy="11772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6"/>
          <p:cNvSpPr/>
          <p:nvPr/>
        </p:nvSpPr>
        <p:spPr>
          <a:xfrm>
            <a:off x="3434760" y="3727440"/>
            <a:ext cx="2210400" cy="255960"/>
          </a:xfrm>
          <a:prstGeom prst="rect">
            <a:avLst/>
          </a:prstGeom>
          <a:noFill/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" dur="indefinite" restart="never" nodeType="tmRoot">
          <p:childTnLst>
            <p:seq>
              <p:cTn id="1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0" y="-258480"/>
            <a:ext cx="12512880" cy="726588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圖片 2" descr=""/>
          <p:cNvPicPr/>
          <p:nvPr/>
        </p:nvPicPr>
        <p:blipFill>
          <a:blip r:embed="rId2"/>
          <a:stretch/>
        </p:blipFill>
        <p:spPr>
          <a:xfrm>
            <a:off x="964440" y="1490760"/>
            <a:ext cx="10432440" cy="451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6" dur="indefinite" restart="never" nodeType="tmRoot">
          <p:childTnLst>
            <p:seq>
              <p:cTn id="1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-705600" y="0"/>
            <a:ext cx="13556520" cy="673848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0" name="Picture 3" descr=""/>
          <p:cNvPicPr/>
          <p:nvPr/>
        </p:nvPicPr>
        <p:blipFill>
          <a:blip r:embed="rId2"/>
          <a:stretch/>
        </p:blipFill>
        <p:spPr>
          <a:xfrm>
            <a:off x="2676600" y="1624320"/>
            <a:ext cx="6757200" cy="419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" dur="indefinite" restart="never" nodeType="tmRoot">
          <p:childTnLst>
            <p:seq>
              <p:cTn id="1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-636120" y="0"/>
            <a:ext cx="13457160" cy="72752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2"/>
          <a:stretch/>
        </p:blipFill>
        <p:spPr>
          <a:xfrm>
            <a:off x="1523880" y="2293920"/>
            <a:ext cx="2518560" cy="2519280"/>
          </a:xfrm>
          <a:prstGeom prst="rect">
            <a:avLst/>
          </a:prstGeom>
          <a:ln>
            <a:noFill/>
          </a:ln>
        </p:spPr>
      </p:pic>
      <p:pic>
        <p:nvPicPr>
          <p:cNvPr id="288" name="Picture 3" descr=""/>
          <p:cNvPicPr/>
          <p:nvPr/>
        </p:nvPicPr>
        <p:blipFill>
          <a:blip r:embed="rId3"/>
          <a:stretch/>
        </p:blipFill>
        <p:spPr>
          <a:xfrm>
            <a:off x="4860000" y="2293920"/>
            <a:ext cx="2518560" cy="2519280"/>
          </a:xfrm>
          <a:prstGeom prst="rect">
            <a:avLst/>
          </a:prstGeom>
          <a:ln>
            <a:noFill/>
          </a:ln>
        </p:spPr>
      </p:pic>
      <p:pic>
        <p:nvPicPr>
          <p:cNvPr id="289" name="Picture 4" descr=""/>
          <p:cNvPicPr/>
          <p:nvPr/>
        </p:nvPicPr>
        <p:blipFill>
          <a:blip r:embed="rId4"/>
          <a:stretch/>
        </p:blipFill>
        <p:spPr>
          <a:xfrm>
            <a:off x="8196120" y="2293920"/>
            <a:ext cx="2518560" cy="251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" dur="indefinite" restart="never" nodeType="tmRoot">
          <p:childTnLst>
            <p:seq>
              <p:cTn id="1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-636120" y="0"/>
            <a:ext cx="13457160" cy="72752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6" name="圖片 10" descr=""/>
          <p:cNvPicPr/>
          <p:nvPr/>
        </p:nvPicPr>
        <p:blipFill>
          <a:blip r:embed="rId2"/>
          <a:stretch/>
        </p:blipFill>
        <p:spPr>
          <a:xfrm>
            <a:off x="6242040" y="1659600"/>
            <a:ext cx="5307480" cy="3980520"/>
          </a:xfrm>
          <a:prstGeom prst="rect">
            <a:avLst/>
          </a:prstGeom>
          <a:ln>
            <a:noFill/>
          </a:ln>
        </p:spPr>
      </p:pic>
      <p:pic>
        <p:nvPicPr>
          <p:cNvPr id="297" name="圖片 11" descr=""/>
          <p:cNvPicPr/>
          <p:nvPr/>
        </p:nvPicPr>
        <p:blipFill>
          <a:blip r:embed="rId3"/>
          <a:stretch/>
        </p:blipFill>
        <p:spPr>
          <a:xfrm>
            <a:off x="486000" y="1685880"/>
            <a:ext cx="5277600" cy="395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" dur="indefinite" restart="never" nodeType="tmRoot">
          <p:childTnLst>
            <p:seq>
              <p:cTn id="1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-636120" y="0"/>
            <a:ext cx="13457160" cy="72752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圖片 1" descr=""/>
          <p:cNvPicPr/>
          <p:nvPr/>
        </p:nvPicPr>
        <p:blipFill>
          <a:blip r:embed="rId2"/>
          <a:srcRect l="5680" t="0" r="21814" b="0"/>
          <a:stretch/>
        </p:blipFill>
        <p:spPr>
          <a:xfrm rot="5400000">
            <a:off x="1162800" y="1965960"/>
            <a:ext cx="5126760" cy="3977280"/>
          </a:xfrm>
          <a:prstGeom prst="rect">
            <a:avLst/>
          </a:prstGeom>
          <a:ln>
            <a:noFill/>
          </a:ln>
        </p:spPr>
      </p:pic>
      <p:pic>
        <p:nvPicPr>
          <p:cNvPr id="305" name="圖片 2" descr=""/>
          <p:cNvPicPr/>
          <p:nvPr/>
        </p:nvPicPr>
        <p:blipFill>
          <a:blip r:embed="rId3"/>
          <a:stretch/>
        </p:blipFill>
        <p:spPr>
          <a:xfrm rot="5400000">
            <a:off x="5711760" y="2021040"/>
            <a:ext cx="5139360" cy="385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0" y="113040"/>
            <a:ext cx="12534120" cy="65750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2" name="圖片 2" descr=""/>
          <p:cNvPicPr/>
          <p:nvPr/>
        </p:nvPicPr>
        <p:blipFill>
          <a:blip r:embed="rId2"/>
          <a:srcRect l="21126" t="0" r="0" b="0"/>
          <a:stretch/>
        </p:blipFill>
        <p:spPr>
          <a:xfrm>
            <a:off x="609840" y="1994040"/>
            <a:ext cx="5381640" cy="3837600"/>
          </a:xfrm>
          <a:prstGeom prst="rect">
            <a:avLst/>
          </a:prstGeom>
          <a:ln>
            <a:noFill/>
          </a:ln>
        </p:spPr>
      </p:pic>
      <p:pic>
        <p:nvPicPr>
          <p:cNvPr id="313" name="圖片 3" descr=""/>
          <p:cNvPicPr/>
          <p:nvPr/>
        </p:nvPicPr>
        <p:blipFill>
          <a:blip r:embed="rId3"/>
          <a:srcRect l="6019" t="0" r="17970" b="0"/>
          <a:stretch/>
        </p:blipFill>
        <p:spPr>
          <a:xfrm>
            <a:off x="6407640" y="1969920"/>
            <a:ext cx="5218920" cy="38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6" dur="indefinite" restart="never" nodeType="tmRoot">
          <p:childTnLst>
            <p:seq>
              <p:cTn id="1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0" y="113040"/>
            <a:ext cx="12534120" cy="65750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1440000" y="1045080"/>
            <a:ext cx="4032000" cy="53762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6480000" y="1045080"/>
            <a:ext cx="4032000" cy="537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" dur="indefinite" restart="never" nodeType="tmRoot">
          <p:childTnLst>
            <p:seq>
              <p:cTn id="1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圖片 1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0" contrast="-20000"/>
                    </a14:imgEffect>
                  </a14:imgLayer>
                </a14:imgProps>
              </a:ext>
            </a:extLst>
          </a:blip>
          <a:srcRect l="0" t="0" r="0" b="10696"/>
          <a:stretch/>
        </p:blipFill>
        <p:spPr>
          <a:xfrm>
            <a:off x="0" y="0"/>
            <a:ext cx="12191400" cy="68382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7038360" y="-563040"/>
            <a:ext cx="121464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3442680" y="2563920"/>
            <a:ext cx="6538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現代人因工作或上學影響和寵物的交流時間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527640" y="3550320"/>
            <a:ext cx="5885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寵物大段時間單獨待在家裡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987280" y="261216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6"/>
          <p:cNvSpPr/>
          <p:nvPr/>
        </p:nvSpPr>
        <p:spPr>
          <a:xfrm>
            <a:off x="2987280" y="359856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7"/>
          <p:cNvSpPr/>
          <p:nvPr/>
        </p:nvSpPr>
        <p:spPr>
          <a:xfrm>
            <a:off x="3138840" y="291564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8"/>
          <p:cNvSpPr/>
          <p:nvPr/>
        </p:nvSpPr>
        <p:spPr>
          <a:xfrm>
            <a:off x="3527640" y="4536720"/>
            <a:ext cx="5885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寵物心情焦躁不安</a:t>
            </a:r>
            <a:r>
              <a:rPr b="1" lang="en-US" sz="20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+</a:t>
            </a:r>
            <a:r>
              <a:rPr b="1" lang="en-US" sz="20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破壞家中環境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2987280" y="458496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10"/>
          <p:cNvSpPr/>
          <p:nvPr/>
        </p:nvSpPr>
        <p:spPr>
          <a:xfrm>
            <a:off x="3138840" y="390204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1"/>
          <p:cNvSpPr/>
          <p:nvPr/>
        </p:nvSpPr>
        <p:spPr>
          <a:xfrm>
            <a:off x="837396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構想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6930360" y="441360"/>
            <a:ext cx="1575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d966"/>
                </a:solidFill>
                <a:latin typeface="微軟正黑體"/>
                <a:ea typeface="微軟正黑體"/>
              </a:rPr>
              <a:t>定義問題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0" y="113040"/>
            <a:ext cx="12534120" cy="657504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40280" y="634680"/>
            <a:ext cx="4383720" cy="584532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6192000" y="576000"/>
            <a:ext cx="4392000" cy="585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0" dur="indefinite" restart="never" nodeType="tmRoot">
          <p:childTnLst>
            <p:seq>
              <p:cTn id="2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20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圖片 3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0" t="0" r="0" b="15681"/>
          <a:stretch/>
        </p:blipFill>
        <p:spPr>
          <a:xfrm>
            <a:off x="1188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0" y="360"/>
            <a:ext cx="12196800" cy="685728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8152200" y="-610920"/>
            <a:ext cx="153360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837396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            </a:t>
            </a: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設計目標 構想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8038800" y="423000"/>
            <a:ext cx="1848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使用者分析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02" name="Group 6"/>
          <p:cNvGrpSpPr/>
          <p:nvPr/>
        </p:nvGrpSpPr>
        <p:grpSpPr>
          <a:xfrm>
            <a:off x="3487680" y="1094760"/>
            <a:ext cx="5533560" cy="1203480"/>
            <a:chOff x="3487680" y="1094760"/>
            <a:chExt cx="5533560" cy="1203480"/>
          </a:xfrm>
        </p:grpSpPr>
        <p:sp>
          <p:nvSpPr>
            <p:cNvPr id="103" name="CustomShape 7"/>
            <p:cNvSpPr/>
            <p:nvPr/>
          </p:nvSpPr>
          <p:spPr>
            <a:xfrm>
              <a:off x="3759120" y="1094760"/>
              <a:ext cx="52621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上班族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or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學生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(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朝九晚五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)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4" name="CustomShape 8"/>
            <p:cNvSpPr/>
            <p:nvPr/>
          </p:nvSpPr>
          <p:spPr>
            <a:xfrm>
              <a:off x="3759120" y="1519560"/>
              <a:ext cx="51523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居住在住宅大廈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or</a:t>
              </a: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小公寓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5" name="CustomShape 9"/>
            <p:cNvSpPr/>
            <p:nvPr/>
          </p:nvSpPr>
          <p:spPr>
            <a:xfrm>
              <a:off x="3759120" y="1995120"/>
              <a:ext cx="526212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596" strike="noStrike">
                  <a:solidFill>
                    <a:srgbClr val="ffffff"/>
                  </a:solidFill>
                  <a:latin typeface="微軟正黑體"/>
                  <a:ea typeface="微軟正黑體"/>
                </a:rPr>
                <a:t>想要陪伴寵物和寵物有更深的交流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06" name="CustomShape 10"/>
            <p:cNvSpPr/>
            <p:nvPr/>
          </p:nvSpPr>
          <p:spPr>
            <a:xfrm>
              <a:off x="3487680" y="1179360"/>
              <a:ext cx="174240" cy="17424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11"/>
            <p:cNvSpPr/>
            <p:nvPr/>
          </p:nvSpPr>
          <p:spPr>
            <a:xfrm>
              <a:off x="3487680" y="1614240"/>
              <a:ext cx="174240" cy="17424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Line 12"/>
            <p:cNvSpPr/>
            <p:nvPr/>
          </p:nvSpPr>
          <p:spPr>
            <a:xfrm>
              <a:off x="3575160" y="1354320"/>
              <a:ext cx="360" cy="264600"/>
            </a:xfrm>
            <a:prstGeom prst="line">
              <a:avLst/>
            </a:prstGeom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13"/>
            <p:cNvSpPr/>
            <p:nvPr/>
          </p:nvSpPr>
          <p:spPr>
            <a:xfrm>
              <a:off x="3487680" y="2057040"/>
              <a:ext cx="174240" cy="17424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Line 14"/>
            <p:cNvSpPr/>
            <p:nvPr/>
          </p:nvSpPr>
          <p:spPr>
            <a:xfrm>
              <a:off x="3575160" y="1789200"/>
              <a:ext cx="360" cy="261720"/>
            </a:xfrm>
            <a:prstGeom prst="line">
              <a:avLst/>
            </a:prstGeom>
            <a:ln w="28440">
              <a:solidFill>
                <a:srgbClr val="ffd96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15"/>
          <p:cNvGrpSpPr/>
          <p:nvPr/>
        </p:nvGrpSpPr>
        <p:grpSpPr>
          <a:xfrm>
            <a:off x="2374200" y="1327320"/>
            <a:ext cx="801000" cy="801000"/>
            <a:chOff x="2374200" y="1327320"/>
            <a:chExt cx="801000" cy="801000"/>
          </a:xfrm>
        </p:grpSpPr>
        <p:pic>
          <p:nvPicPr>
            <p:cNvPr id="112" name="圖片 34" descr=""/>
            <p:cNvPicPr/>
            <p:nvPr/>
          </p:nvPicPr>
          <p:blipFill>
            <a:blip r:embed="rId3"/>
            <a:stretch/>
          </p:blipFill>
          <p:spPr>
            <a:xfrm>
              <a:off x="2449440" y="1373040"/>
              <a:ext cx="650520" cy="650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CustomShape 16"/>
            <p:cNvSpPr/>
            <p:nvPr/>
          </p:nvSpPr>
          <p:spPr>
            <a:xfrm>
              <a:off x="2374200" y="1327320"/>
              <a:ext cx="801000" cy="801000"/>
            </a:xfrm>
            <a:prstGeom prst="ellipse">
              <a:avLst/>
            </a:prstGeom>
            <a:noFill/>
            <a:ln w="3816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4" name="CustomShape 17"/>
          <p:cNvSpPr/>
          <p:nvPr/>
        </p:nvSpPr>
        <p:spPr>
          <a:xfrm>
            <a:off x="2374200" y="2707920"/>
            <a:ext cx="7513200" cy="3684960"/>
          </a:xfrm>
          <a:prstGeom prst="rect">
            <a:avLst/>
          </a:prstGeom>
          <a:solidFill>
            <a:schemeClr val="tx1">
              <a:lumMod val="6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5" name="Group 18"/>
          <p:cNvGrpSpPr/>
          <p:nvPr/>
        </p:nvGrpSpPr>
        <p:grpSpPr>
          <a:xfrm>
            <a:off x="5842440" y="3146400"/>
            <a:ext cx="174240" cy="2865960"/>
            <a:chOff x="5842440" y="3146400"/>
            <a:chExt cx="174240" cy="2865960"/>
          </a:xfrm>
        </p:grpSpPr>
        <p:grpSp>
          <p:nvGrpSpPr>
            <p:cNvPr id="116" name="Group 19"/>
            <p:cNvGrpSpPr/>
            <p:nvPr/>
          </p:nvGrpSpPr>
          <p:grpSpPr>
            <a:xfrm>
              <a:off x="5842440" y="3146400"/>
              <a:ext cx="174240" cy="1779480"/>
              <a:chOff x="5842440" y="3146400"/>
              <a:chExt cx="174240" cy="1779480"/>
            </a:xfrm>
          </p:grpSpPr>
          <p:sp>
            <p:nvSpPr>
              <p:cNvPr id="117" name="CustomShape 20"/>
              <p:cNvSpPr/>
              <p:nvPr/>
            </p:nvSpPr>
            <p:spPr>
              <a:xfrm>
                <a:off x="5842440" y="3146400"/>
                <a:ext cx="174240" cy="17424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" name="CustomShape 21"/>
              <p:cNvSpPr/>
              <p:nvPr/>
            </p:nvSpPr>
            <p:spPr>
              <a:xfrm>
                <a:off x="5842440" y="3714840"/>
                <a:ext cx="174240" cy="17424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Line 22"/>
              <p:cNvSpPr/>
              <p:nvPr/>
            </p:nvSpPr>
            <p:spPr>
              <a:xfrm>
                <a:off x="5929560" y="3321360"/>
                <a:ext cx="360" cy="39348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" name="CustomShape 23"/>
              <p:cNvSpPr/>
              <p:nvPr/>
            </p:nvSpPr>
            <p:spPr>
              <a:xfrm>
                <a:off x="5842440" y="4751640"/>
                <a:ext cx="174240" cy="17424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" name="Line 24"/>
              <p:cNvSpPr/>
              <p:nvPr/>
            </p:nvSpPr>
            <p:spPr>
              <a:xfrm>
                <a:off x="5929560" y="3889440"/>
                <a:ext cx="360" cy="86220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2" name="Group 25"/>
            <p:cNvGrpSpPr/>
            <p:nvPr/>
          </p:nvGrpSpPr>
          <p:grpSpPr>
            <a:xfrm>
              <a:off x="5842440" y="4926600"/>
              <a:ext cx="174240" cy="1085760"/>
              <a:chOff x="5842440" y="4926600"/>
              <a:chExt cx="174240" cy="1085760"/>
            </a:xfrm>
          </p:grpSpPr>
          <p:sp>
            <p:nvSpPr>
              <p:cNvPr id="123" name="CustomShape 26"/>
              <p:cNvSpPr/>
              <p:nvPr/>
            </p:nvSpPr>
            <p:spPr>
              <a:xfrm>
                <a:off x="5842440" y="5838120"/>
                <a:ext cx="174240" cy="17424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" name="Line 27"/>
              <p:cNvSpPr/>
              <p:nvPr/>
            </p:nvSpPr>
            <p:spPr>
              <a:xfrm>
                <a:off x="5929560" y="4926600"/>
                <a:ext cx="360" cy="91116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25" name="Group 28"/>
          <p:cNvGrpSpPr/>
          <p:nvPr/>
        </p:nvGrpSpPr>
        <p:grpSpPr>
          <a:xfrm>
            <a:off x="1962000" y="3052080"/>
            <a:ext cx="8611560" cy="3021480"/>
            <a:chOff x="1962000" y="3052080"/>
            <a:chExt cx="8611560" cy="3021480"/>
          </a:xfrm>
        </p:grpSpPr>
        <p:sp>
          <p:nvSpPr>
            <p:cNvPr id="126" name="CustomShape 29"/>
            <p:cNvSpPr/>
            <p:nvPr/>
          </p:nvSpPr>
          <p:spPr>
            <a:xfrm>
              <a:off x="1962000" y="3639600"/>
              <a:ext cx="335952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想著狗狗在家做什麼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7" name="CustomShape 30"/>
            <p:cNvSpPr/>
            <p:nvPr/>
          </p:nvSpPr>
          <p:spPr>
            <a:xfrm>
              <a:off x="2157120" y="4689720"/>
              <a:ext cx="31644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回家看到狗狗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8" name="CustomShape 31"/>
            <p:cNvSpPr/>
            <p:nvPr/>
          </p:nvSpPr>
          <p:spPr>
            <a:xfrm>
              <a:off x="1962000" y="3052080"/>
              <a:ext cx="335952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出門前和狗狗說再見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9" name="CustomShape 32"/>
            <p:cNvSpPr/>
            <p:nvPr/>
          </p:nvSpPr>
          <p:spPr>
            <a:xfrm>
              <a:off x="6717960" y="3052080"/>
              <a:ext cx="309924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狗狗看著主人離家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0" name="CustomShape 33"/>
            <p:cNvSpPr/>
            <p:nvPr/>
          </p:nvSpPr>
          <p:spPr>
            <a:xfrm>
              <a:off x="6717960" y="3639600"/>
              <a:ext cx="38556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想著主人什麼時候回家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1" name="CustomShape 34"/>
            <p:cNvSpPr/>
            <p:nvPr/>
          </p:nvSpPr>
          <p:spPr>
            <a:xfrm>
              <a:off x="6717960" y="4689720"/>
              <a:ext cx="2640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看到主人回家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2" name="CustomShape 35"/>
            <p:cNvSpPr/>
            <p:nvPr/>
          </p:nvSpPr>
          <p:spPr>
            <a:xfrm>
              <a:off x="6717960" y="3994200"/>
              <a:ext cx="38556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亂咬東西</a:t>
              </a: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/</a:t>
              </a: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家中遊蕩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3" name="CustomShape 36"/>
            <p:cNvSpPr/>
            <p:nvPr/>
          </p:nvSpPr>
          <p:spPr>
            <a:xfrm>
              <a:off x="2157120" y="5073120"/>
              <a:ext cx="31644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看到家中被狗狗破壞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4" name="CustomShape 37"/>
            <p:cNvSpPr/>
            <p:nvPr/>
          </p:nvSpPr>
          <p:spPr>
            <a:xfrm>
              <a:off x="6717960" y="5740200"/>
              <a:ext cx="2640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被主人撫摸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35" name="CustomShape 38"/>
            <p:cNvSpPr/>
            <p:nvPr/>
          </p:nvSpPr>
          <p:spPr>
            <a:xfrm>
              <a:off x="2680560" y="5740200"/>
              <a:ext cx="2640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撫摸狗狗</a:t>
              </a: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/</a:t>
              </a:r>
              <a:r>
                <a:rPr b="1" lang="en-US" sz="1600" spc="596" strike="noStrike">
                  <a:solidFill>
                    <a:srgbClr val="ffffff"/>
                  </a:solidFill>
                  <a:latin typeface="Yu Gothic Medium"/>
                  <a:ea typeface="Yu Gothic Medium"/>
                </a:rPr>
                <a:t>聊天</a:t>
              </a:r>
              <a:endParaRPr b="0" lang="en-US" sz="1600" spc="-1" strike="noStrike">
                <a:latin typeface="Arial"/>
              </a:endParaRPr>
            </a:p>
          </p:txBody>
        </p:sp>
        <p:pic>
          <p:nvPicPr>
            <p:cNvPr id="136" name="圖片 78" descr=""/>
            <p:cNvPicPr/>
            <p:nvPr/>
          </p:nvPicPr>
          <p:blipFill>
            <a:blip r:embed="rId4"/>
            <a:stretch/>
          </p:blipFill>
          <p:spPr>
            <a:xfrm>
              <a:off x="6355440" y="309240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圖片 80" descr=""/>
            <p:cNvPicPr/>
            <p:nvPr/>
          </p:nvPicPr>
          <p:blipFill>
            <a:blip r:embed="rId5"/>
            <a:stretch/>
          </p:blipFill>
          <p:spPr>
            <a:xfrm flipH="1">
              <a:off x="5353560" y="511992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圖片 82" descr=""/>
            <p:cNvPicPr/>
            <p:nvPr/>
          </p:nvPicPr>
          <p:blipFill>
            <a:blip r:embed="rId6"/>
            <a:stretch/>
          </p:blipFill>
          <p:spPr>
            <a:xfrm>
              <a:off x="6354720" y="578052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圖片 84" descr=""/>
            <p:cNvPicPr/>
            <p:nvPr/>
          </p:nvPicPr>
          <p:blipFill>
            <a:blip r:embed="rId7"/>
            <a:stretch/>
          </p:blipFill>
          <p:spPr>
            <a:xfrm>
              <a:off x="5352120" y="308592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圖片 85" descr=""/>
            <p:cNvPicPr/>
            <p:nvPr/>
          </p:nvPicPr>
          <p:blipFill>
            <a:blip r:embed="rId8"/>
            <a:stretch/>
          </p:blipFill>
          <p:spPr>
            <a:xfrm>
              <a:off x="6355440" y="473364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圖片 86" descr=""/>
            <p:cNvPicPr/>
            <p:nvPr/>
          </p:nvPicPr>
          <p:blipFill>
            <a:blip r:embed="rId9"/>
            <a:stretch/>
          </p:blipFill>
          <p:spPr>
            <a:xfrm>
              <a:off x="5352840" y="473364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圖片 87" descr=""/>
            <p:cNvPicPr/>
            <p:nvPr/>
          </p:nvPicPr>
          <p:blipFill>
            <a:blip r:embed="rId10"/>
            <a:stretch/>
          </p:blipFill>
          <p:spPr>
            <a:xfrm>
              <a:off x="5352840" y="578052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圖片 88" descr=""/>
            <p:cNvPicPr/>
            <p:nvPr/>
          </p:nvPicPr>
          <p:blipFill>
            <a:blip r:embed="rId11"/>
            <a:stretch/>
          </p:blipFill>
          <p:spPr>
            <a:xfrm>
              <a:off x="6355440" y="3710880"/>
              <a:ext cx="251280" cy="25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圖片 92" descr=""/>
            <p:cNvPicPr/>
            <p:nvPr/>
          </p:nvPicPr>
          <p:blipFill>
            <a:blip r:embed="rId12"/>
            <a:stretch/>
          </p:blipFill>
          <p:spPr>
            <a:xfrm>
              <a:off x="5352840" y="3687840"/>
              <a:ext cx="251280" cy="251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5" name="CustomShape 39"/>
          <p:cNvSpPr/>
          <p:nvPr/>
        </p:nvSpPr>
        <p:spPr>
          <a:xfrm>
            <a:off x="6255000" y="3607920"/>
            <a:ext cx="3430800" cy="86112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40"/>
          <p:cNvSpPr/>
          <p:nvPr/>
        </p:nvSpPr>
        <p:spPr>
          <a:xfrm>
            <a:off x="2680560" y="3585240"/>
            <a:ext cx="2584080" cy="47628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41"/>
          <p:cNvSpPr/>
          <p:nvPr/>
        </p:nvSpPr>
        <p:spPr>
          <a:xfrm>
            <a:off x="2658600" y="5045040"/>
            <a:ext cx="2584080" cy="47628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圖片 2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0" t="4013" r="0" b="0"/>
          <a:stretch/>
        </p:blipFill>
        <p:spPr>
          <a:xfrm>
            <a:off x="0" y="-29880"/>
            <a:ext cx="12191400" cy="771840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9528840" y="-610920"/>
            <a:ext cx="124740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10913760" y="464400"/>
            <a:ext cx="7722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構想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930360" y="464400"/>
            <a:ext cx="2755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 使用者分析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9440640" y="448200"/>
            <a:ext cx="1552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設計目標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4271760" y="2072520"/>
            <a:ext cx="1113120" cy="1855800"/>
          </a:xfrm>
          <a:custGeom>
            <a:avLst/>
            <a:gdLst/>
            <a:ahLst/>
            <a:rect l="l" t="t" r="r" b="b"/>
            <a:pathLst>
              <a:path w="1088857" h="1814763">
                <a:moveTo>
                  <a:pt x="247413" y="1787542"/>
                </a:moveTo>
                <a:cubicBezTo>
                  <a:pt x="241968" y="1746407"/>
                  <a:pt x="241968" y="1705272"/>
                  <a:pt x="241968" y="1663533"/>
                </a:cubicBezTo>
                <a:cubicBezTo>
                  <a:pt x="242017" y="1055527"/>
                  <a:pt x="592502" y="502006"/>
                  <a:pt x="1142091" y="241968"/>
                </a:cubicBezTo>
                <a:cubicBezTo>
                  <a:pt x="1111010" y="164914"/>
                  <a:pt x="1093613" y="83031"/>
                  <a:pt x="1090673" y="0"/>
                </a:cubicBezTo>
                <a:cubicBezTo>
                  <a:pt x="428520" y="288124"/>
                  <a:pt x="206" y="941414"/>
                  <a:pt x="0" y="1663533"/>
                </a:cubicBezTo>
                <a:cubicBezTo>
                  <a:pt x="0" y="1725235"/>
                  <a:pt x="3025" y="1785727"/>
                  <a:pt x="9074" y="1845009"/>
                </a:cubicBezTo>
                <a:cubicBezTo>
                  <a:pt x="84622" y="1812283"/>
                  <a:pt x="165252" y="1792847"/>
                  <a:pt x="247413" y="1787542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6818040" y="2072520"/>
            <a:ext cx="1113120" cy="1855800"/>
          </a:xfrm>
          <a:custGeom>
            <a:avLst/>
            <a:gdLst/>
            <a:ahLst/>
            <a:rect l="l" t="t" r="r" b="b"/>
            <a:pathLst>
              <a:path w="1088857" h="1814763">
                <a:moveTo>
                  <a:pt x="898308" y="1663533"/>
                </a:moveTo>
                <a:cubicBezTo>
                  <a:pt x="898308" y="1705272"/>
                  <a:pt x="898308" y="1746407"/>
                  <a:pt x="892864" y="1784517"/>
                </a:cubicBezTo>
                <a:cubicBezTo>
                  <a:pt x="975205" y="1790778"/>
                  <a:pt x="1055841" y="1811242"/>
                  <a:pt x="1131202" y="1845009"/>
                </a:cubicBezTo>
                <a:cubicBezTo>
                  <a:pt x="1137251" y="1784517"/>
                  <a:pt x="1140276" y="1724025"/>
                  <a:pt x="1140276" y="1663533"/>
                </a:cubicBezTo>
                <a:cubicBezTo>
                  <a:pt x="1140385" y="941844"/>
                  <a:pt x="712857" y="288674"/>
                  <a:pt x="51418" y="0"/>
                </a:cubicBezTo>
                <a:cubicBezTo>
                  <a:pt x="48478" y="83031"/>
                  <a:pt x="31081" y="164914"/>
                  <a:pt x="0" y="241968"/>
                </a:cubicBezTo>
                <a:cubicBezTo>
                  <a:pt x="548881" y="502532"/>
                  <a:pt x="898592" y="1055944"/>
                  <a:pt x="898308" y="1663533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5003640" y="5073840"/>
            <a:ext cx="2226960" cy="494280"/>
          </a:xfrm>
          <a:custGeom>
            <a:avLst/>
            <a:gdLst/>
            <a:ahLst/>
            <a:rect l="l" t="t" r="r" b="b"/>
            <a:pathLst>
              <a:path w="2177715" h="483936">
                <a:moveTo>
                  <a:pt x="2023461" y="0"/>
                </a:moveTo>
                <a:cubicBezTo>
                  <a:pt x="1472965" y="402466"/>
                  <a:pt x="725319" y="402466"/>
                  <a:pt x="174822" y="0"/>
                </a:cubicBezTo>
                <a:cubicBezTo>
                  <a:pt x="126707" y="66759"/>
                  <a:pt x="67588" y="124856"/>
                  <a:pt x="0" y="171797"/>
                </a:cubicBezTo>
                <a:cubicBezTo>
                  <a:pt x="648838" y="667754"/>
                  <a:pt x="1549445" y="667754"/>
                  <a:pt x="2198283" y="171797"/>
                </a:cubicBezTo>
                <a:cubicBezTo>
                  <a:pt x="2130695" y="124856"/>
                  <a:pt x="2071576" y="66759"/>
                  <a:pt x="2023461" y="0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圖片 16" descr=""/>
          <p:cNvPicPr/>
          <p:nvPr/>
        </p:nvPicPr>
        <p:blipFill>
          <a:blip r:embed="rId3"/>
          <a:stretch/>
        </p:blipFill>
        <p:spPr>
          <a:xfrm>
            <a:off x="5811120" y="1749600"/>
            <a:ext cx="595800" cy="595800"/>
          </a:xfrm>
          <a:prstGeom prst="rect">
            <a:avLst/>
          </a:prstGeom>
          <a:ln>
            <a:noFill/>
          </a:ln>
        </p:spPr>
      </p:pic>
      <p:pic>
        <p:nvPicPr>
          <p:cNvPr id="157" name="圖片 14" descr=""/>
          <p:cNvPicPr/>
          <p:nvPr/>
        </p:nvPicPr>
        <p:blipFill>
          <a:blip r:embed="rId4"/>
          <a:stretch/>
        </p:blipFill>
        <p:spPr>
          <a:xfrm>
            <a:off x="7404840" y="4327920"/>
            <a:ext cx="542160" cy="542160"/>
          </a:xfrm>
          <a:prstGeom prst="rect">
            <a:avLst/>
          </a:prstGeom>
          <a:ln>
            <a:noFill/>
          </a:ln>
        </p:spPr>
      </p:pic>
      <p:sp>
        <p:nvSpPr>
          <p:cNvPr id="158" name="CustomShape 8"/>
          <p:cNvSpPr/>
          <p:nvPr/>
        </p:nvSpPr>
        <p:spPr>
          <a:xfrm>
            <a:off x="8373960" y="4443840"/>
            <a:ext cx="24026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加深和寵物的互動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9" name="CustomShape 9"/>
          <p:cNvSpPr/>
          <p:nvPr/>
        </p:nvSpPr>
        <p:spPr>
          <a:xfrm>
            <a:off x="6961320" y="1737720"/>
            <a:ext cx="24026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轉移寵物焦慮的情緒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2342520" y="4550040"/>
            <a:ext cx="17427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寵物能不無聊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(</a:t>
            </a: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玩樂性質</a:t>
            </a:r>
            <a:r>
              <a:rPr b="1" lang="en-US" sz="1600" spc="296" strike="noStrike">
                <a:solidFill>
                  <a:srgbClr val="ffffff"/>
                </a:solidFill>
                <a:latin typeface="微軟正黑體"/>
                <a:ea typeface="微軟正黑體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1" name="圖片 41" descr=""/>
          <p:cNvPicPr/>
          <p:nvPr/>
        </p:nvPicPr>
        <p:blipFill>
          <a:blip r:embed="rId5"/>
          <a:stretch/>
        </p:blipFill>
        <p:spPr>
          <a:xfrm>
            <a:off x="4263840" y="432792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162" name="CustomShape 11"/>
          <p:cNvSpPr/>
          <p:nvPr/>
        </p:nvSpPr>
        <p:spPr>
          <a:xfrm>
            <a:off x="5599440" y="1534320"/>
            <a:ext cx="1026000" cy="102600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2"/>
          <p:cNvSpPr/>
          <p:nvPr/>
        </p:nvSpPr>
        <p:spPr>
          <a:xfrm>
            <a:off x="7143480" y="4108680"/>
            <a:ext cx="1026000" cy="102600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3"/>
          <p:cNvSpPr/>
          <p:nvPr/>
        </p:nvSpPr>
        <p:spPr>
          <a:xfrm>
            <a:off x="4055040" y="4119120"/>
            <a:ext cx="1026000" cy="102600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4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10632960" y="4320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1456560" y="3440520"/>
            <a:ext cx="33235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d966"/>
                </a:solidFill>
                <a:latin typeface="微軟正黑體"/>
                <a:ea typeface="微軟正黑體"/>
              </a:rPr>
              <a:t>狗狗獨自在家能有好的心情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5945400" y="2403000"/>
            <a:ext cx="6538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狗狗動動腦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4" name="CustomShape 8"/>
          <p:cNvSpPr/>
          <p:nvPr/>
        </p:nvSpPr>
        <p:spPr>
          <a:xfrm>
            <a:off x="5945400" y="3389400"/>
            <a:ext cx="5885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增加視覺、聽覺、觸覺體驗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CustomShape 9"/>
          <p:cNvSpPr/>
          <p:nvPr/>
        </p:nvSpPr>
        <p:spPr>
          <a:xfrm>
            <a:off x="5489640" y="24512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0"/>
          <p:cNvSpPr/>
          <p:nvPr/>
        </p:nvSpPr>
        <p:spPr>
          <a:xfrm>
            <a:off x="5489640" y="34376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1"/>
          <p:cNvSpPr/>
          <p:nvPr/>
        </p:nvSpPr>
        <p:spPr>
          <a:xfrm>
            <a:off x="5641560" y="2754720"/>
            <a:ext cx="360" cy="68292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2"/>
          <p:cNvSpPr/>
          <p:nvPr/>
        </p:nvSpPr>
        <p:spPr>
          <a:xfrm>
            <a:off x="5945400" y="4375800"/>
            <a:ext cx="5885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擁有熟悉的味道陪伴，緩解焦慮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9" name="CustomShape 13"/>
          <p:cNvSpPr/>
          <p:nvPr/>
        </p:nvSpPr>
        <p:spPr>
          <a:xfrm>
            <a:off x="5489640" y="44240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4"/>
          <p:cNvSpPr/>
          <p:nvPr/>
        </p:nvSpPr>
        <p:spPr>
          <a:xfrm>
            <a:off x="5641560" y="374112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2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10632960" y="41868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5945400" y="2403000"/>
            <a:ext cx="65386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現代人因工作或上學影響和寵物的交流時間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5945400" y="3389400"/>
            <a:ext cx="5885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自己動手</a:t>
            </a: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DIY</a:t>
            </a: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心愛寵物的玩具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5489640" y="24512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9"/>
          <p:cNvSpPr/>
          <p:nvPr/>
        </p:nvSpPr>
        <p:spPr>
          <a:xfrm>
            <a:off x="5489640" y="34376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10"/>
          <p:cNvSpPr/>
          <p:nvPr/>
        </p:nvSpPr>
        <p:spPr>
          <a:xfrm>
            <a:off x="5641560" y="2754720"/>
            <a:ext cx="360" cy="68292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1"/>
          <p:cNvSpPr/>
          <p:nvPr/>
        </p:nvSpPr>
        <p:spPr>
          <a:xfrm>
            <a:off x="5945400" y="4375800"/>
            <a:ext cx="5885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下班下課後可以輕鬆的陪狗狗玩耍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12"/>
          <p:cNvSpPr/>
          <p:nvPr/>
        </p:nvSpPr>
        <p:spPr>
          <a:xfrm>
            <a:off x="5489640" y="4424040"/>
            <a:ext cx="303120" cy="30312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13"/>
          <p:cNvSpPr/>
          <p:nvPr/>
        </p:nvSpPr>
        <p:spPr>
          <a:xfrm>
            <a:off x="5641560" y="374112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4"/>
          <p:cNvSpPr/>
          <p:nvPr/>
        </p:nvSpPr>
        <p:spPr>
          <a:xfrm>
            <a:off x="1960200" y="3455640"/>
            <a:ext cx="27554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296" strike="noStrike">
                <a:solidFill>
                  <a:srgbClr val="ffd966"/>
                </a:solidFill>
                <a:latin typeface="微軟正黑體"/>
                <a:ea typeface="微軟正黑體"/>
              </a:rPr>
              <a:t>加深主人和狗狗的互動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6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7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6646320"/>
            <a:ext cx="6857280" cy="210960"/>
          </a:xfrm>
          <a:prstGeom prst="snip1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6619320" y="6646320"/>
            <a:ext cx="5572080" cy="210960"/>
          </a:xfrm>
          <a:prstGeom prst="snip1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pic>
        <p:nvPicPr>
          <p:cNvPr id="198" name="圖片 10" descr=""/>
          <p:cNvPicPr/>
          <p:nvPr/>
        </p:nvPicPr>
        <p:blipFill>
          <a:blip r:embed="rId1"/>
          <a:srcRect l="22608" t="30659" r="21145" b="12746"/>
          <a:stretch/>
        </p:blipFill>
        <p:spPr>
          <a:xfrm>
            <a:off x="6423120" y="1814760"/>
            <a:ext cx="5537880" cy="3132720"/>
          </a:xfrm>
          <a:prstGeom prst="rect">
            <a:avLst/>
          </a:prstGeom>
          <a:ln>
            <a:noFill/>
          </a:ln>
        </p:spPr>
      </p:pic>
      <p:pic>
        <p:nvPicPr>
          <p:cNvPr id="199" name="圖片 11" descr=""/>
          <p:cNvPicPr/>
          <p:nvPr/>
        </p:nvPicPr>
        <p:blipFill>
          <a:blip r:embed="rId2"/>
          <a:srcRect l="33112" t="23044" r="26824" b="32523"/>
          <a:stretch/>
        </p:blipFill>
        <p:spPr>
          <a:xfrm>
            <a:off x="557280" y="1467720"/>
            <a:ext cx="5537880" cy="347940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110240" y="143568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248280" y="181476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4972680" y="127836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2055240" y="472392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3437640" y="471204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5162040" y="3832560"/>
            <a:ext cx="378000" cy="37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9"/>
          <p:cNvSpPr/>
          <p:nvPr/>
        </p:nvSpPr>
        <p:spPr>
          <a:xfrm>
            <a:off x="757800" y="5454720"/>
            <a:ext cx="1841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181717"/>
                </a:solidFill>
                <a:latin typeface="微軟正黑體"/>
                <a:ea typeface="微軟正黑體"/>
              </a:rPr>
              <a:t>材質：雙面絨</a:t>
            </a:r>
            <a:r>
              <a:rPr b="0" lang="en-US" sz="1400" spc="-1" strike="noStrike">
                <a:solidFill>
                  <a:srgbClr val="181717"/>
                </a:solidFill>
                <a:latin typeface="微軟正黑體"/>
                <a:ea typeface="微軟正黑體"/>
              </a:rPr>
              <a:t>/</a:t>
            </a:r>
            <a:r>
              <a:rPr b="0" lang="en-US" sz="1400" spc="-1" strike="noStrike">
                <a:solidFill>
                  <a:srgbClr val="181717"/>
                </a:solidFill>
                <a:latin typeface="微軟正黑體"/>
                <a:ea typeface="微軟正黑體"/>
              </a:rPr>
              <a:t>聚酯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4" dur="indefinite" restart="never" nodeType="tmRoot">
          <p:childTnLst>
            <p:seq>
              <p:cTn id="1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圖片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400" cy="946908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715680" y="961560"/>
            <a:ext cx="10833840" cy="543132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453320" y="3218040"/>
            <a:ext cx="331740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聞嗅墊：拼圖模式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d966"/>
                </a:solidFill>
                <a:latin typeface="微軟正黑體"/>
                <a:ea typeface="微軟正黑體"/>
              </a:rPr>
              <a:t>增加主人的體驗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主人需拼出完整的路</a:t>
            </a: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(</a:t>
            </a: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完成聞嗅墊</a:t>
            </a: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主人提供材料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d966"/>
                </a:solidFill>
                <a:latin typeface="微軟正黑體"/>
                <a:ea typeface="微軟正黑體"/>
              </a:rPr>
              <a:t>增加狗狗聽覺 觸覺 體驗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6" dur="indefinite" restart="never" nodeType="tmRoot">
          <p:childTnLst>
            <p:seq>
              <p:cTn id="1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6c6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圖片 9" descr=""/>
          <p:cNvPicPr/>
          <p:nvPr/>
        </p:nvPicPr>
        <p:blipFill>
          <a:blip r:embed="rId1"/>
          <a:stretch/>
        </p:blipFill>
        <p:spPr>
          <a:xfrm>
            <a:off x="255240" y="662040"/>
            <a:ext cx="11936520" cy="624960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10716120" y="-610920"/>
            <a:ext cx="589680" cy="97740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8069040" y="464400"/>
            <a:ext cx="3327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930360" y="464400"/>
            <a:ext cx="13298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596" strike="noStrike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0639080" y="464400"/>
            <a:ext cx="910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596" strike="noStrike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" dur="indefinite" restart="never" nodeType="tmRoot">
          <p:childTnLst>
            <p:seq>
              <p:cTn id="1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6861</TotalTime>
  <Application>LibreOffice/6.1.6.3$Windows_X86_64 LibreOffice_project/5896ab1714085361c45cf540f76f60673dd96a72</Application>
  <Words>156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2019-04-19T12:54:18Z</dcterms:created>
  <dc:creator>凱薇 王</dc:creator>
  <dc:description/>
  <dc:language>zh-TW</dc:language>
  <cp:lastModifiedBy/>
  <dcterms:modified xsi:type="dcterms:W3CDTF">2019-06-21T23:17:20Z</dcterms:modified>
  <cp:revision>122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寬螢幕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